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3"/>
  </p:notesMasterIdLst>
  <p:handoutMasterIdLst>
    <p:handoutMasterId r:id="rId24"/>
  </p:handoutMasterIdLst>
  <p:sldIdLst>
    <p:sldId id="256" r:id="rId4"/>
    <p:sldId id="301" r:id="rId5"/>
    <p:sldId id="304" r:id="rId6"/>
    <p:sldId id="310" r:id="rId7"/>
    <p:sldId id="313" r:id="rId8"/>
    <p:sldId id="314" r:id="rId9"/>
    <p:sldId id="315" r:id="rId10"/>
    <p:sldId id="259" r:id="rId11"/>
    <p:sldId id="306" r:id="rId12"/>
    <p:sldId id="307" r:id="rId13"/>
    <p:sldId id="308" r:id="rId14"/>
    <p:sldId id="316" r:id="rId15"/>
    <p:sldId id="318" r:id="rId16"/>
    <p:sldId id="319" r:id="rId17"/>
    <p:sldId id="317" r:id="rId18"/>
    <p:sldId id="320" r:id="rId19"/>
    <p:sldId id="321" r:id="rId20"/>
    <p:sldId id="312" r:id="rId21"/>
    <p:sldId id="322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64630" autoAdjust="0"/>
  </p:normalViewPr>
  <p:slideViewPr>
    <p:cSldViewPr showGuides="1">
      <p:cViewPr varScale="1">
        <p:scale>
          <a:sx n="71" d="100"/>
          <a:sy n="71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2021-08-25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2021-08-25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TTojTija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TTojTija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F%AF%E6%8C%81%E7%BB%AD%E5%8F%91%E5%B1%95%E7%9B%AE%E6%A0%87#%E9%9A%A8%E9%99%84%E7%9A%84169%E9%A0%85%E6%8C%87%E6%A8%99%E9%A0%85%E7%9B%AE[4]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er.edu.tw/detail/1308513/?index=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BA%A6%E7%BF%B0%C2%B7%E6%9D%9C%E5%A8%81#%E6%95%99%E8%82%B2%E5%AD%A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-exam-note.blogspot.com/2012/02/eduard-spranger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-exam-note.blogspot.com/2012/02/eduard-spranger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-exam-note.blogspot.com/2012/03/r-s-peter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u-exam-note.blogspot.com/2012/03/r-s-peters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hlinkClick r:id="rId3"/>
              </a:rPr>
              <a:t>https://www.youtube.com/watch?v=dqTTojTija8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0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hlinkClick r:id="rId3"/>
              </a:rPr>
              <a:t>https://www.youtube.com/watch?v=dqTTojTija8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96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https://zh.wikipedia.org/wiki/%E5%8F%AF%E6%8C%81%E7%BB%AD%E5%8F%91%E5%B1%95%E7%9B%AE%E6%A0%87#%E9%9A%A8%E9%99%84%E7%9A%84169%E9%A0%85%E6%8C%87%E6%A8%99%E9%A0%85%E7%9B%AE[4]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HK" dirty="0"/>
          </a:p>
          <a:p>
            <a:r>
              <a:rPr lang="en-US" altLang="zh-HK" dirty="0"/>
              <a:t>Based on the above goals (</a:t>
            </a:r>
            <a:r>
              <a:rPr lang="en-US" altLang="zh-HK" dirty="0" err="1"/>
              <a:t>pt</a:t>
            </a:r>
            <a:r>
              <a:rPr lang="en-US" altLang="zh-HK" dirty="0"/>
              <a:t> 1, 5) , prepare 2 case study of inequality education, in particular how </a:t>
            </a:r>
            <a:r>
              <a:rPr lang="en-US" altLang="zh-HK" dirty="0" err="1"/>
              <a:t>Covid</a:t>
            </a:r>
            <a:r>
              <a:rPr lang="en-US" altLang="zh-HK" dirty="0"/>
              <a:t> widens the education gap.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80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參考資料：</a:t>
            </a:r>
            <a:r>
              <a:rPr lang="en-US" altLang="zh-HK" dirty="0">
                <a:hlinkClick r:id="rId3"/>
              </a:rPr>
              <a:t>http://terms.naer.edu.tw/detail/1308513/?index=2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1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參考資料：</a:t>
            </a:r>
            <a:r>
              <a:rPr lang="en-US" altLang="zh-HK" dirty="0">
                <a:hlinkClick r:id="rId3"/>
              </a:rPr>
              <a:t>https://zh.wikipedia.org/wiki/%E7%BA%A6%E7%BF%B0%C2%B7%E6%9D%9C%E5%A8%81#%E6%95%99%E8%82%B2%E5%AD%A6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39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參考資料：</a:t>
            </a:r>
            <a:r>
              <a:rPr lang="en-US" altLang="zh-HK" dirty="0">
                <a:hlinkClick r:id="rId3"/>
              </a:rPr>
              <a:t>http://edu-exam-note.blogspot.com/2012/02/eduard-spranger.html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17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dirty="0"/>
              <a:t>參考資料：</a:t>
            </a:r>
            <a:r>
              <a:rPr lang="en-US" altLang="zh-HK" dirty="0">
                <a:hlinkClick r:id="rId3"/>
              </a:rPr>
              <a:t>http://edu-exam-note.blogspot.com/2012/02/eduard-spranger.html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39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參考資料：</a:t>
            </a:r>
            <a:r>
              <a:rPr lang="en-US" altLang="zh-HK" dirty="0">
                <a:hlinkClick r:id="rId3"/>
              </a:rPr>
              <a:t>http://edu-exam-note.blogspot.com/2012/03/r-s-peters.html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78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/>
              <a:t>參考資料：</a:t>
            </a:r>
            <a:r>
              <a:rPr lang="en-US" altLang="zh-HK" dirty="0">
                <a:hlinkClick r:id="rId3"/>
              </a:rPr>
              <a:t>http://edu-exam-note.blogspot.com/2012/03/r-s-peters.html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80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F%AF%E6%8C%81%E7%BB%AD%E5%8F%91%E5%B1%95%E7%9B%AE%E6%A0%87#%E9%9A%A8%E9%99%84%E7%9A%84169%E9%A0%85%E6%8C%87%E6%A8%99%E9%A0%85%E7%9B%AE[4]" TargetMode="External"/><Relationship Id="rId2" Type="http://schemas.openxmlformats.org/officeDocument/2006/relationships/hyperlink" Target="https://www.thenewslens.com/article/73212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180dctaiwan.org/post/180-sdg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qTTojTija8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article/7321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hyperlink" Target="https://www.thenewslens.com/article/7321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newslens.com/article/7321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article/732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363838"/>
            <a:ext cx="9143998" cy="1008112"/>
          </a:xfrm>
          <a:prstGeom prst="rect">
            <a:avLst/>
          </a:prstGeom>
        </p:spPr>
        <p:txBody>
          <a:bodyPr/>
          <a:lstStyle/>
          <a:p>
            <a:r>
              <a:rPr lang="zh-TW" altLang="zh-HK" dirty="0"/>
              <a:t>優質教育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HK" dirty="0"/>
              <a:t>[</a:t>
            </a:r>
            <a:r>
              <a:rPr lang="zh-TW" altLang="zh-HK" dirty="0"/>
              <a:t>甚麼才算得上是優質教育</a:t>
            </a:r>
            <a:r>
              <a:rPr lang="en-US" altLang="zh-HK" dirty="0"/>
              <a:t>]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字版面配置區 2">
            <a:extLst>
              <a:ext uri="{FF2B5EF4-FFF2-40B4-BE49-F238E27FC236}">
                <a16:creationId xmlns:a16="http://schemas.microsoft.com/office/drawing/2014/main" id="{D502B7D1-75A8-427D-B99B-E24CAB85774E}"/>
              </a:ext>
            </a:extLst>
          </p:cNvPr>
          <p:cNvSpPr txBox="1">
            <a:spLocks/>
          </p:cNvSpPr>
          <p:nvPr/>
        </p:nvSpPr>
        <p:spPr>
          <a:xfrm>
            <a:off x="1907704" y="4383084"/>
            <a:ext cx="5472608" cy="420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HK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對教育制度的反思</a:t>
            </a:r>
          </a:p>
        </p:txBody>
      </p:sp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康德</a:t>
            </a:r>
            <a:r>
              <a:rPr lang="en-US" altLang="zh-HK" dirty="0"/>
              <a:t>(</a:t>
            </a:r>
            <a:r>
              <a:rPr lang="en-US" altLang="zh-TW" dirty="0"/>
              <a:t>Kant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0" y="1203598"/>
            <a:ext cx="5164285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zh-TW" altLang="en-US" sz="2000" b="1" dirty="0">
                <a:cs typeface="Arial" pitchFamily="34" charset="0"/>
              </a:rPr>
              <a:t>人只有靠教育才能成人</a:t>
            </a:r>
            <a:r>
              <a:rPr lang="en-US" altLang="zh-TW" sz="2000" b="1" dirty="0">
                <a:cs typeface="Arial" pitchFamily="34" charset="0"/>
              </a:rPr>
              <a:t>, </a:t>
            </a:r>
            <a:r>
              <a:rPr lang="zh-TW" altLang="en-US" sz="2000" b="1" dirty="0">
                <a:cs typeface="Arial" pitchFamily="34" charset="0"/>
              </a:rPr>
              <a:t>人完全是教育的結果</a:t>
            </a:r>
            <a:endParaRPr lang="en-US" altLang="zh-TW" sz="2000" b="1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德國哲學家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HK" altLang="en-US" sz="2000" dirty="0">
                <a:cs typeface="Arial" pitchFamily="34" charset="0"/>
              </a:rPr>
              <a:t>主張人性無善惡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後天的環境可以使人變善或變惡</a:t>
            </a:r>
            <a:r>
              <a:rPr lang="en-US" altLang="zh-TW" sz="2000" dirty="0">
                <a:cs typeface="Arial" pitchFamily="34" charset="0"/>
              </a:rPr>
              <a:t>, </a:t>
            </a:r>
            <a:r>
              <a:rPr lang="zh-TW" altLang="en-US" sz="2000" dirty="0">
                <a:cs typeface="Arial" pitchFamily="34" charset="0"/>
              </a:rPr>
              <a:t>教育的功能乃在引導人性朝著善的方向去發展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人的理性不是與生俱來的，教育訓練的實質是為了約束本能</a:t>
            </a:r>
            <a:r>
              <a:rPr lang="en-US" altLang="zh-TW" sz="2000" dirty="0">
                <a:cs typeface="Arial" pitchFamily="34" charset="0"/>
              </a:rPr>
              <a:t>/</a:t>
            </a:r>
            <a:r>
              <a:rPr lang="zh-TW" altLang="en-US" sz="2000" dirty="0">
                <a:cs typeface="Arial" pitchFamily="34" charset="0"/>
              </a:rPr>
              <a:t>無法無天的行為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即教育是啟發理性、啟發良知的歷程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重視服從、誠實與合群</a:t>
            </a:r>
            <a:endParaRPr lang="en-US" altLang="zh-TW" sz="2000" dirty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3074" name="Picture 2" descr="康德| 哲學新媒體">
            <a:extLst>
              <a:ext uri="{FF2B5EF4-FFF2-40B4-BE49-F238E27FC236}">
                <a16:creationId xmlns:a16="http://schemas.microsoft.com/office/drawing/2014/main" id="{C216B66A-981C-4CD2-A5BF-BDB60450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8" y="1203598"/>
            <a:ext cx="2472480" cy="35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7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涂爾幹</a:t>
            </a:r>
            <a:r>
              <a:rPr lang="en-US" altLang="zh-HK" dirty="0"/>
              <a:t>(</a:t>
            </a:r>
            <a:r>
              <a:rPr lang="en-US" altLang="zh-TW" dirty="0"/>
              <a:t>Durkheim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0" y="1059582"/>
            <a:ext cx="5236294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zh-TW" altLang="en-US" sz="2000" b="1" dirty="0"/>
              <a:t>教育是個人社會化的歷程</a:t>
            </a:r>
            <a:endParaRPr lang="en-US" altLang="zh-TW" sz="2000" b="1" dirty="0"/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法國社會學家，也是教育社會學開創者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指出教育不但會依時、空而異，而且每個社會在其特定發展過程中，均有一套教育制度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是人們在共同生活下的產物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教育包含有兩個要素：一是必須包含有成人與年青人兩代人口，且此兩代必須有互動存在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前述的互動是指成人這一代對尚未準備好社會生活的（年青的）一代所施予的影響</a:t>
            </a: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1026" name="Picture 2" descr="艾彌爾·涂爾幹- 維基百科，自由的百科全書">
            <a:extLst>
              <a:ext uri="{FF2B5EF4-FFF2-40B4-BE49-F238E27FC236}">
                <a16:creationId xmlns:a16="http://schemas.microsoft.com/office/drawing/2014/main" id="{66170A34-0BFE-4EE3-87B4-0C7100FB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1" y="1131590"/>
            <a:ext cx="25447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2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杜威</a:t>
            </a:r>
            <a:r>
              <a:rPr lang="en-US" altLang="zh-HK" dirty="0"/>
              <a:t>(</a:t>
            </a:r>
            <a:r>
              <a:rPr lang="en-US" altLang="zh-TW" dirty="0"/>
              <a:t>Dewey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0" y="1203598"/>
            <a:ext cx="5308302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zh-TW" altLang="en-US" sz="2000" b="1" dirty="0">
                <a:cs typeface="Arial" pitchFamily="34" charset="0"/>
              </a:rPr>
              <a:t>教育的目的是要使個人能夠繼續他的教育</a:t>
            </a:r>
            <a:r>
              <a:rPr lang="en-US" altLang="zh-TW" sz="2000" b="1" dirty="0">
                <a:cs typeface="Arial" pitchFamily="34" charset="0"/>
              </a:rPr>
              <a:t>……</a:t>
            </a:r>
            <a:r>
              <a:rPr lang="zh-TW" altLang="en-US" sz="2000" b="1" dirty="0">
                <a:cs typeface="Arial" pitchFamily="34" charset="0"/>
              </a:rPr>
              <a:t>不是要在教育歷程以外，去尋覓別的目的，把教育做這個別的目的的附屬物</a:t>
            </a:r>
            <a:endParaRPr lang="en-US" altLang="zh-TW" sz="2000" b="1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美國著名哲學家、教育家、心理學家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HK" altLang="en-US" sz="2000" dirty="0">
                <a:cs typeface="Arial" pitchFamily="34" charset="0"/>
              </a:rPr>
              <a:t>強調終身學習，</a:t>
            </a:r>
            <a:r>
              <a:rPr lang="zh-TW" altLang="en-US" sz="2000" dirty="0">
                <a:cs typeface="Arial" pitchFamily="34" charset="0"/>
              </a:rPr>
              <a:t>發展本身就是最終的目的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人不應因養成社會效率而抹殺兒童青年的天性和當前生活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反對將教育淪為「別的目的的附屬物」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主張教育歷程的本身已具發展個體稟賦的圓滿的意義，教育的目標只是作為導向和指引</a:t>
            </a: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3" name="Picture 2" descr="约翰·杜威- 维基百科，自由的百科全书">
            <a:extLst>
              <a:ext uri="{FF2B5EF4-FFF2-40B4-BE49-F238E27FC236}">
                <a16:creationId xmlns:a16="http://schemas.microsoft.com/office/drawing/2014/main" id="{D79A9243-6B46-47F8-800F-60E6E7EC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10578"/>
            <a:ext cx="25874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5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斯普朗格</a:t>
            </a:r>
            <a:r>
              <a:rPr lang="en-US" altLang="zh-HK" dirty="0"/>
              <a:t>(</a:t>
            </a:r>
            <a:r>
              <a:rPr lang="en-US" altLang="zh-TW" dirty="0" err="1"/>
              <a:t>Spranger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0" y="1059582"/>
            <a:ext cx="5164285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德國哲學家、心理學家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文化教育學派的代表人物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認為教育的任務是使個人人格在社會文化中獲得發展及完成，教育是培養個人人格的一種文化活動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文化有國家、經濟、學術、藝術、宗教等領域的區分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人有追求各種價值的精神活動，由此相應地可將人分為理論型、經濟型、審美型、社會型、權力型與宗教型的人</a:t>
            </a: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2050" name="Picture 2" descr="Eduard Spranger – Wikipédia">
            <a:extLst>
              <a:ext uri="{FF2B5EF4-FFF2-40B4-BE49-F238E27FC236}">
                <a16:creationId xmlns:a16="http://schemas.microsoft.com/office/drawing/2014/main" id="{C2607D0F-8D3A-4532-A64C-524F1DE5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9662"/>
            <a:ext cx="2671497" cy="23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5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斯普朗格</a:t>
            </a:r>
            <a:r>
              <a:rPr lang="en-US" altLang="zh-HK" dirty="0"/>
              <a:t>(</a:t>
            </a:r>
            <a:r>
              <a:rPr lang="en-US" altLang="zh-TW" dirty="0" err="1"/>
              <a:t>Spranger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0" y="987574"/>
            <a:ext cx="5631830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zh-TW" altLang="en-US" sz="2000" dirty="0">
                <a:cs typeface="Arial" pitchFamily="34" charset="0"/>
              </a:rPr>
              <a:t>文化的六種理想價值及人格類型：</a:t>
            </a:r>
            <a:endParaRPr lang="en-US" altLang="zh-TW" sz="2000" dirty="0"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理論型─求真理</a:t>
            </a:r>
            <a:r>
              <a:rPr lang="en-US" altLang="zh-TW" sz="2000" dirty="0"/>
              <a:t>(Truth)</a:t>
            </a:r>
            <a:r>
              <a:rPr lang="zh-TW" altLang="en-US" sz="2000" dirty="0"/>
              <a:t>：哲學家、科學家</a:t>
            </a:r>
            <a:endParaRPr lang="en-US" altLang="zh-TW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經濟型─求利益</a:t>
            </a:r>
            <a:r>
              <a:rPr lang="en-US" altLang="zh-TW" sz="2000" dirty="0"/>
              <a:t>(Utility)</a:t>
            </a:r>
            <a:r>
              <a:rPr lang="zh-TW" altLang="en-US" sz="2000" dirty="0"/>
              <a:t>：企業家</a:t>
            </a:r>
            <a:endParaRPr lang="en-US" altLang="zh-TW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審美型─美感</a:t>
            </a:r>
            <a:r>
              <a:rPr lang="en-US" altLang="zh-TW" sz="2000" dirty="0"/>
              <a:t>(Form and Harmony)</a:t>
            </a:r>
            <a:r>
              <a:rPr lang="zh-TW" altLang="en-US" sz="2000" dirty="0"/>
              <a:t>：藝術家</a:t>
            </a:r>
            <a:endParaRPr lang="en-US" altLang="zh-TW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社會型─求愛情</a:t>
            </a:r>
            <a:r>
              <a:rPr lang="en-US" altLang="zh-TW" sz="2000" dirty="0"/>
              <a:t>(Love)</a:t>
            </a:r>
            <a:r>
              <a:rPr lang="zh-TW" altLang="en-US" sz="2000" dirty="0"/>
              <a:t>：教育家、慈善家</a:t>
            </a:r>
            <a:endParaRPr lang="en-US" altLang="zh-TW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政治型─求權力</a:t>
            </a:r>
            <a:r>
              <a:rPr lang="en-US" altLang="zh-TW" sz="2000" dirty="0"/>
              <a:t>(Power)</a:t>
            </a:r>
            <a:r>
              <a:rPr lang="zh-TW" altLang="en-US" sz="2000" dirty="0"/>
              <a:t>：政治家</a:t>
            </a:r>
            <a:endParaRPr lang="en-US" altLang="zh-TW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宗教型─求至善</a:t>
            </a:r>
            <a:r>
              <a:rPr lang="en-US" altLang="zh-TW" sz="2000" dirty="0"/>
              <a:t>(Unity)</a:t>
            </a:r>
            <a:r>
              <a:rPr lang="zh-TW" altLang="en-US" sz="2000" dirty="0"/>
              <a:t>：宗教家</a:t>
            </a:r>
            <a:endParaRPr lang="en-US" altLang="zh-TW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000" dirty="0"/>
              <a:t>#</a:t>
            </a:r>
            <a:r>
              <a:rPr lang="zh-TW" altLang="en-US" sz="2000" dirty="0"/>
              <a:t>每個人都同時包含上述六型，只是其中某一型可能特別發達明顯，或極為缺乏，就如同骰子的六個面一般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2050" name="Picture 2" descr="Eduard Spranger – Wikipédia">
            <a:extLst>
              <a:ext uri="{FF2B5EF4-FFF2-40B4-BE49-F238E27FC236}">
                <a16:creationId xmlns:a16="http://schemas.microsoft.com/office/drawing/2014/main" id="{C2607D0F-8D3A-4532-A64C-524F1DE5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9662"/>
            <a:ext cx="2671497" cy="23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0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皮德思</a:t>
            </a:r>
            <a:r>
              <a:rPr lang="en-US" altLang="zh-HK" dirty="0"/>
              <a:t>(</a:t>
            </a:r>
            <a:r>
              <a:rPr lang="en-US" altLang="zh-TW" dirty="0"/>
              <a:t>Peters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0" y="1203598"/>
            <a:ext cx="5164285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英國教育哲學家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HK" altLang="en-US" sz="2000" dirty="0">
                <a:cs typeface="Arial" pitchFamily="34" charset="0"/>
              </a:rPr>
              <a:t>主張教育之規準</a:t>
            </a:r>
            <a:r>
              <a:rPr lang="zh-TW" altLang="en-US" sz="2000" dirty="0">
                <a:cs typeface="Arial" pitchFamily="34" charset="0"/>
              </a:rPr>
              <a:t>有三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合價值性：是指教育要合乎價值，符合正向價值意義，教育必須符合一切正向發展的價值活動，價值包含有助於學生個人潛能開展、或是學生知識道德的增進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合認知性：是指教育要合乎認知，符合求知和辨認事實，課程教材應具有驗證性或是否證性，也就是可提供學生反覆證明其真假，並要適於配合學生的身心發展條件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12ECAA-A313-4D96-93A5-DEE11C6E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3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皮德思</a:t>
            </a:r>
            <a:r>
              <a:rPr lang="en-US" altLang="zh-HK" dirty="0"/>
              <a:t>(</a:t>
            </a:r>
            <a:r>
              <a:rPr lang="en-US" altLang="zh-TW" dirty="0"/>
              <a:t>Peters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0" y="1203598"/>
            <a:ext cx="5164285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合自願性：是指教育要合乎自願，符合學習者的意願、學習者的自發性，避免灌輸學生知識或是給學生洗腦，應重視學習者的動機、興趣、能力或潛能等等</a:t>
            </a: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12ECAA-A313-4D96-93A5-DEE11C6E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7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D4AA38-3643-4234-90BC-6BB5CF2A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chemeClr val="tx1"/>
                </a:solidFill>
              </a:rPr>
              <a:t>甚麼才算得上是優質教育</a:t>
            </a:r>
            <a:r>
              <a:rPr lang="zh-TW" altLang="en-US" dirty="0">
                <a:solidFill>
                  <a:schemeClr val="tx1"/>
                </a:solidFill>
              </a:rPr>
              <a:t>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44158A4-6CC3-485C-9580-16C40BC67179}"/>
              </a:ext>
            </a:extLst>
          </p:cNvPr>
          <p:cNvSpPr txBox="1">
            <a:spLocks/>
          </p:cNvSpPr>
          <p:nvPr/>
        </p:nvSpPr>
        <p:spPr>
          <a:xfrm>
            <a:off x="755576" y="987574"/>
            <a:ext cx="7272808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每人對教育的定義都可以不同</a:t>
            </a:r>
            <a:endParaRPr lang="en-US" altLang="zh-TW" sz="2000" dirty="0"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zh-HK" altLang="en-US" sz="2000" dirty="0">
                <a:cs typeface="Arial" pitchFamily="34" charset="0"/>
              </a:rPr>
              <a:t>聯合國所關注的主要是一些基本的教育權利</a:t>
            </a:r>
            <a:endParaRPr lang="en-US" altLang="zh-HK" sz="2000" dirty="0"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教育的力量能夠有效地改善貧窮、飢餓問題，更是可持續的一把關鍵鑰匙</a:t>
            </a:r>
            <a:endParaRPr lang="en-US" altLang="zh-TW" sz="2000" dirty="0"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相對於</a:t>
            </a:r>
            <a:r>
              <a:rPr lang="en-US" altLang="zh-TW" sz="2000" dirty="0">
                <a:cs typeface="Arial" pitchFamily="34" charset="0"/>
              </a:rPr>
              <a:t>2000</a:t>
            </a:r>
            <a:r>
              <a:rPr lang="zh-TW" altLang="en-US" sz="2000" dirty="0">
                <a:cs typeface="Arial" pitchFamily="34" charset="0"/>
              </a:rPr>
              <a:t>年提出的千禧年發展目標</a:t>
            </a:r>
            <a:r>
              <a:rPr lang="en-US" altLang="zh-TW" sz="2000" dirty="0">
                <a:cs typeface="Arial" pitchFamily="34" charset="0"/>
              </a:rPr>
              <a:t>(MDGs)</a:t>
            </a:r>
            <a:r>
              <a:rPr lang="zh-TW" altLang="en-US" sz="2000" dirty="0">
                <a:cs typeface="Arial" pitchFamily="34" charset="0"/>
              </a:rPr>
              <a:t>，</a:t>
            </a:r>
            <a:r>
              <a:rPr lang="en-US" altLang="zh-TW" sz="2000" dirty="0" smtClean="0">
                <a:cs typeface="Arial" pitchFamily="34" charset="0"/>
              </a:rPr>
              <a:t>2015</a:t>
            </a:r>
            <a:r>
              <a:rPr lang="zh-TW" altLang="en-US" sz="2000" dirty="0" smtClean="0">
                <a:cs typeface="Arial" pitchFamily="34" charset="0"/>
              </a:rPr>
              <a:t>年後</a:t>
            </a:r>
            <a:r>
              <a:rPr lang="zh-TW" altLang="en-US" sz="2000" dirty="0">
                <a:cs typeface="Arial" pitchFamily="34" charset="0"/>
              </a:rPr>
              <a:t>「教育」的目標不再只是減少文盲的</a:t>
            </a:r>
            <a:r>
              <a:rPr lang="zh-TW" altLang="en-US" sz="2000" dirty="0" smtClean="0">
                <a:cs typeface="Arial" pitchFamily="34" charset="0"/>
              </a:rPr>
              <a:t>識字</a:t>
            </a:r>
            <a:r>
              <a:rPr lang="zh-CN" altLang="en-US" sz="2000" dirty="0" smtClean="0">
                <a:cs typeface="Arial" pitchFamily="34" charset="0"/>
              </a:rPr>
              <a:t>率</a:t>
            </a:r>
            <a:r>
              <a:rPr lang="zh-TW" altLang="en-US" sz="2000" dirty="0" smtClean="0">
                <a:cs typeface="Arial" pitchFamily="34" charset="0"/>
              </a:rPr>
              <a:t>，</a:t>
            </a:r>
            <a:r>
              <a:rPr lang="zh-TW" altLang="en-US" sz="2000" dirty="0">
                <a:cs typeface="Arial" pitchFamily="34" charset="0"/>
              </a:rPr>
              <a:t>更關注於終身學習</a:t>
            </a:r>
            <a:endParaRPr lang="en-US" altLang="zh-TW" sz="2000" dirty="0"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著重在培養改變獲得資源的能力，讓教育能夠直接對生活有正面的影響</a:t>
            </a:r>
            <a:endParaRPr lang="en-US" altLang="zh-TW" sz="2000" dirty="0"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zh-HK" altLang="en-US" sz="2000" dirty="0">
                <a:cs typeface="Arial" pitchFamily="34" charset="0"/>
              </a:rPr>
              <a:t>教育不應只談識字，我們應學會思考：</a:t>
            </a:r>
            <a:endParaRPr lang="en-US" altLang="zh-HK" sz="2000" dirty="0">
              <a:cs typeface="Arial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rgbClr val="FF0000"/>
                </a:solidFill>
                <a:cs typeface="Arial" pitchFamily="34" charset="0"/>
              </a:rPr>
              <a:t>識字之後，還需要什麼？</a:t>
            </a:r>
            <a:endParaRPr lang="en-US" altLang="zh-TW" sz="2000" b="1" dirty="0">
              <a:solidFill>
                <a:srgbClr val="FF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altLang="zh-HK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ABC149-DCC7-4AF7-8138-43409092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1203598"/>
            <a:ext cx="5472608" cy="542078"/>
          </a:xfrm>
        </p:spPr>
        <p:txBody>
          <a:bodyPr/>
          <a:lstStyle/>
          <a:p>
            <a:r>
              <a:rPr lang="zh-HK" altLang="en-US" dirty="0"/>
              <a:t>資料來源：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5A7B98-C4E0-41D7-9036-05DB38145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7676" y="1752560"/>
            <a:ext cx="5472608" cy="1827302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https://www.thenewslens.com/article/73212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https://zh.wikipedia.org/wiki/%E5%8F%AF%E6%8C%81%E7%BB%AD</a:t>
            </a: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%E5%8F%91%E5%B1%95%E7%9B%AE%E6%A0%87#%E9%9A%A8%E9%99%84%E7%9A%84169%E9%A0%85%E6%8C%87%E6%A8%99%E9%A0%85%E7%9B%AE[4]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https://www.180dctaiwan.org/post/180-sdg4</a:t>
            </a:r>
            <a:endParaRPr lang="en-US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HK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9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9B5A80-097B-4156-98BD-A381AC57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Thank You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373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A030F9-162C-44CD-B9A3-E6689247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 SUED THE SCHOOL SYSTEM !!!</a:t>
            </a:r>
            <a:endParaRPr lang="zh-HK" altLang="en-US" dirty="0"/>
          </a:p>
        </p:txBody>
      </p:sp>
      <p:pic>
        <p:nvPicPr>
          <p:cNvPr id="3" name="線上媒體 2" title="I SUED THE SCHOOL SYSTEM !!!">
            <a:hlinkClick r:id="" action="ppaction://media"/>
            <a:extLst>
              <a:ext uri="{FF2B5EF4-FFF2-40B4-BE49-F238E27FC236}">
                <a16:creationId xmlns:a16="http://schemas.microsoft.com/office/drawing/2014/main" id="{CA1DFBE4-4131-4C34-8B5D-BDB829C292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1794" y="915566"/>
            <a:ext cx="6760412" cy="38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A030F9-162C-44CD-B9A3-E6689247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國際社工的緬甸教育觀察</a:t>
            </a:r>
            <a:endParaRPr lang="zh-HK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050689E-8705-4830-8199-FBFD542990BA}"/>
              </a:ext>
            </a:extLst>
          </p:cNvPr>
          <p:cNvSpPr txBox="1">
            <a:spLocks/>
          </p:cNvSpPr>
          <p:nvPr/>
        </p:nvSpPr>
        <p:spPr>
          <a:xfrm>
            <a:off x="1115616" y="1059582"/>
            <a:ext cx="7560840" cy="34563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討論：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Rapper Prince </a:t>
            </a:r>
            <a:r>
              <a:rPr lang="en-US" altLang="ko-KR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Ea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在影片中控訴了當代教育制度的哪些問題？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你有多大程度同意他的意見？試解釋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若你是一所學校的校長，你會設立甚麼校規並解釋原因</a:t>
            </a:r>
            <a:endParaRPr lang="en-US" altLang="ko-KR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altLang="ko-KR" sz="2000" dirty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5" name="圖片 4" descr="一張含有 時鐘, 標誌 的圖片&#10;&#10;自動產生的描述">
            <a:extLst>
              <a:ext uri="{FF2B5EF4-FFF2-40B4-BE49-F238E27FC236}">
                <a16:creationId xmlns:a16="http://schemas.microsoft.com/office/drawing/2014/main" id="{9D174009-91EF-4253-9C1B-C764FAD06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" y="3956319"/>
            <a:ext cx="1213959" cy="12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25D0D92-38F8-4788-AD55-84642721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Case Study: </a:t>
            </a:r>
            <a:r>
              <a:rPr lang="zh-TW" altLang="en-US" dirty="0">
                <a:solidFill>
                  <a:schemeClr val="tx1"/>
                </a:solidFill>
              </a:rPr>
              <a:t>國際社工的緬甸教育觀察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F7A192-B54F-45F7-9DE9-E0879A14B5D5}"/>
              </a:ext>
            </a:extLst>
          </p:cNvPr>
          <p:cNvSpPr/>
          <p:nvPr/>
        </p:nvSpPr>
        <p:spPr>
          <a:xfrm>
            <a:off x="323528" y="1059582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補習班比學校還重要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在緬甸，老師的薪資相當低，月薪約莫落在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150,000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200,000 Kyat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（緬甸貨幣符號，約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HKD1,135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這微薄的薪資又需負擔可能每月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100,000Kyat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的房租費、伙食費、水電費等開支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老師透過將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沒教完的課程內容延用在補習班上，誘使學生前往其自辦補習班以增加收入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HK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圖片 7" descr="一張含有 個人, 室內, 坐, 人 的圖片&#10;&#10;自動產生的描述">
            <a:extLst>
              <a:ext uri="{FF2B5EF4-FFF2-40B4-BE49-F238E27FC236}">
                <a16:creationId xmlns:a16="http://schemas.microsoft.com/office/drawing/2014/main" id="{1559015A-1BE7-4783-8818-6C480216C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03598"/>
            <a:ext cx="3926210" cy="235572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DF5DB5-2D6C-417B-AC90-DCDC341DB549}"/>
              </a:ext>
            </a:extLst>
          </p:cNvPr>
          <p:cNvSpPr/>
          <p:nvPr/>
        </p:nvSpPr>
        <p:spPr>
          <a:xfrm>
            <a:off x="5220072" y="37238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HK" sz="1400" dirty="0">
              <a:hlinkClick r:id="rId3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FEC4823-139F-4F8C-8332-826A420E624D}"/>
              </a:ext>
            </a:extLst>
          </p:cNvPr>
          <p:cNvSpPr/>
          <p:nvPr/>
        </p:nvSpPr>
        <p:spPr>
          <a:xfrm>
            <a:off x="5004048" y="3678292"/>
            <a:ext cx="3926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400" dirty="0"/>
              <a:t>圖片來源：</a:t>
            </a:r>
            <a:endParaRPr lang="en-US" altLang="zh-HK" sz="1400" dirty="0"/>
          </a:p>
          <a:p>
            <a:r>
              <a:rPr lang="en-US" altLang="zh-HK" sz="1400" dirty="0">
                <a:hlinkClick r:id="rId3"/>
              </a:rPr>
              <a:t>https://www.thenewslens.com/article/73212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6430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25D0D92-38F8-4788-AD55-84642721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Case Study: </a:t>
            </a:r>
            <a:r>
              <a:rPr lang="zh-TW" altLang="en-US" dirty="0">
                <a:solidFill>
                  <a:schemeClr val="tx1"/>
                </a:solidFill>
              </a:rPr>
              <a:t>國際社工的緬甸教育觀察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F7A192-B54F-45F7-9DE9-E0879A14B5D5}"/>
              </a:ext>
            </a:extLst>
          </p:cNvPr>
          <p:cNvSpPr/>
          <p:nvPr/>
        </p:nvSpPr>
        <p:spPr>
          <a:xfrm>
            <a:off x="4283968" y="921658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學校老師不准學生問問題，老師會罵人</a:t>
            </a:r>
            <a:endParaRPr lang="en-US" altLang="zh-TW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曾經訪問過一位緬甸大學生，「我們不太問問題，因為老師也不會啊！」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緬甸長年浸泡在軍政府的薰陶中，成功被營造出「我說這樣就是這樣」的社會風氣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zh-HK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貧窮</a:t>
            </a:r>
            <a:endParaRPr lang="en-US" altLang="zh-HK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即便政府開辦的學校不需學費，但累積起來龐大</a:t>
            </a:r>
            <a:r>
              <a:rPr lang="zh-TW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雜</a:t>
            </a:r>
            <a:r>
              <a:rPr lang="zh-TW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費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對一些家庭而言仍是沈重的負擔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DF5DB5-2D6C-417B-AC90-DCDC341DB549}"/>
              </a:ext>
            </a:extLst>
          </p:cNvPr>
          <p:cNvSpPr/>
          <p:nvPr/>
        </p:nvSpPr>
        <p:spPr>
          <a:xfrm>
            <a:off x="5220072" y="37238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HK" sz="1400" dirty="0">
              <a:hlinkClick r:id="rId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FEC4823-139F-4F8C-8332-826A420E624D}"/>
              </a:ext>
            </a:extLst>
          </p:cNvPr>
          <p:cNvSpPr/>
          <p:nvPr/>
        </p:nvSpPr>
        <p:spPr>
          <a:xfrm>
            <a:off x="233689" y="3985488"/>
            <a:ext cx="3926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400" dirty="0"/>
              <a:t>圖片來源：</a:t>
            </a:r>
            <a:endParaRPr lang="en-US" altLang="zh-HK" sz="1400" dirty="0"/>
          </a:p>
          <a:p>
            <a:r>
              <a:rPr lang="en-US" altLang="zh-HK" sz="1400" dirty="0">
                <a:hlinkClick r:id="rId2"/>
              </a:rPr>
              <a:t>https://www.thenewslens.com/article/73212</a:t>
            </a:r>
            <a:endParaRPr lang="zh-HK" altLang="en-US" sz="1400" dirty="0"/>
          </a:p>
        </p:txBody>
      </p:sp>
      <p:pic>
        <p:nvPicPr>
          <p:cNvPr id="3" name="圖片 2" descr="一張含有 室外, 建築物, 傘, 路面 的圖片&#10;&#10;自動產生的描述">
            <a:extLst>
              <a:ext uri="{FF2B5EF4-FFF2-40B4-BE49-F238E27FC236}">
                <a16:creationId xmlns:a16="http://schemas.microsoft.com/office/drawing/2014/main" id="{1F32E09E-B4D9-4D8F-968F-E2A9BE9E6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573"/>
            <a:ext cx="3879532" cy="29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25D0D92-38F8-4788-AD55-84642721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Case Study: </a:t>
            </a:r>
            <a:r>
              <a:rPr lang="zh-TW" altLang="en-US" dirty="0">
                <a:solidFill>
                  <a:schemeClr val="tx1"/>
                </a:solidFill>
              </a:rPr>
              <a:t>國際社工的緬甸教育觀察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F7A192-B54F-45F7-9DE9-E0879A14B5D5}"/>
              </a:ext>
            </a:extLst>
          </p:cNvPr>
          <p:cNvSpPr/>
          <p:nvPr/>
        </p:nvSpPr>
        <p:spPr>
          <a:xfrm>
            <a:off x="1115616" y="1111845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討論：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綜合我們上一節的討論，你認為優質教育最少應包含些甚麼元素？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與聯合國的目標比較，兩者的分別和相同之處在哪？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若有分別的話，當中有甚麼原因嗎？試討論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根據下頁的列表，聯合國有沒有清晰定義何謂優質？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DF5DB5-2D6C-417B-AC90-DCDC341DB549}"/>
              </a:ext>
            </a:extLst>
          </p:cNvPr>
          <p:cNvSpPr/>
          <p:nvPr/>
        </p:nvSpPr>
        <p:spPr>
          <a:xfrm>
            <a:off x="5220072" y="37238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HK" sz="14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26322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25D0D92-38F8-4788-AD55-84642721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Case Study: </a:t>
            </a:r>
            <a:r>
              <a:rPr lang="zh-TW" altLang="en-US" dirty="0">
                <a:solidFill>
                  <a:schemeClr val="tx1"/>
                </a:solidFill>
              </a:rPr>
              <a:t>國際社工的緬甸教育觀察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F7A192-B54F-45F7-9DE9-E0879A14B5D5}"/>
              </a:ext>
            </a:extLst>
          </p:cNvPr>
          <p:cNvSpPr/>
          <p:nvPr/>
        </p:nvSpPr>
        <p:spPr>
          <a:xfrm>
            <a:off x="683568" y="79297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聯合國目標：</a:t>
            </a:r>
            <a:endParaRPr lang="en-US" altLang="zh-HK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DF5DB5-2D6C-417B-AC90-DCDC341DB549}"/>
              </a:ext>
            </a:extLst>
          </p:cNvPr>
          <p:cNvSpPr/>
          <p:nvPr/>
        </p:nvSpPr>
        <p:spPr>
          <a:xfrm>
            <a:off x="5220072" y="37238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HK" sz="1400" dirty="0">
              <a:hlinkClick r:id="rId3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B674C5B-5719-4D09-8D63-E4DBA92C6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71612"/>
              </p:ext>
            </p:extLst>
          </p:nvPr>
        </p:nvGraphicFramePr>
        <p:xfrm>
          <a:off x="755576" y="1203598"/>
          <a:ext cx="7776864" cy="3784838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:a16="http://schemas.microsoft.com/office/drawing/2014/main" val="1807622932"/>
                    </a:ext>
                  </a:extLst>
                </a:gridCol>
              </a:tblGrid>
              <a:tr h="282083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、完全免費、公平的中小學教育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59010"/>
                  </a:ext>
                </a:extLst>
              </a:tr>
              <a:tr h="282083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、優質的學前教育並對初級教育做好準備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11666"/>
                  </a:ext>
                </a:extLst>
              </a:tr>
              <a:tr h="27133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、可負擔的技職或高等教育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33932"/>
                  </a:ext>
                </a:extLst>
              </a:tr>
              <a:tr h="282083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、增加掌握就業相關的技術性或職業性技能的青壯年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24736"/>
                  </a:ext>
                </a:extLst>
              </a:tr>
              <a:tr h="282083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、教育對不同性別、殘疾人士、原住民、弱勢家庭等實質的均等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25407"/>
                  </a:ext>
                </a:extLst>
              </a:tr>
              <a:tr h="282083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、所有的年輕人以及大部分成人，都具備讀寫以及算術能力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83148"/>
                  </a:ext>
                </a:extLst>
              </a:tr>
              <a:tr h="492795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、確保所有的學子都習得必要的知識與技能而可以促進永續發展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57550"/>
                  </a:ext>
                </a:extLst>
              </a:tr>
              <a:tr h="282083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、為所有的人提供安全的、非暴力的、有教無類的、以及有效的學習環境和教育設施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77287"/>
                  </a:ext>
                </a:extLst>
              </a:tr>
              <a:tr h="492795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、增加全球開發中國家的獎學金數目，以提高高等教育的受教率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21884"/>
                  </a:ext>
                </a:extLst>
              </a:tr>
              <a:tr h="282083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TW" altLang="en-US" sz="18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、增加合格師資人數</a:t>
                      </a:r>
                    </a:p>
                  </a:txBody>
                  <a:tcPr marL="41295" marR="41295" marT="20648" marB="20648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2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9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65156" y="2091330"/>
            <a:ext cx="5472608" cy="1272507"/>
          </a:xfrm>
        </p:spPr>
        <p:txBody>
          <a:bodyPr/>
          <a:lstStyle/>
          <a:p>
            <a:r>
              <a:rPr lang="zh-TW" altLang="en-US" dirty="0"/>
              <a:t>教育到底有甚麼意義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與本質？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00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rgbClr val="DFDFBB"/>
            </a:gs>
            <a:gs pos="100000">
              <a:schemeClr val="accent1">
                <a:lumMod val="45000"/>
                <a:lumOff val="55000"/>
              </a:schemeClr>
            </a:gs>
            <a:gs pos="78000">
              <a:srgbClr val="CADFC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9A1E864-8DFE-49CE-AABD-DC25A7BD7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HK" altLang="en-US" dirty="0"/>
              <a:t>盧梭</a:t>
            </a:r>
            <a:r>
              <a:rPr lang="en-US" altLang="zh-HK" dirty="0"/>
              <a:t>(Rousseau)</a:t>
            </a:r>
            <a:endParaRPr lang="zh-HK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1AE5DE-9585-4387-8349-D739AB7E0B8A}"/>
              </a:ext>
            </a:extLst>
          </p:cNvPr>
          <p:cNvSpPr txBox="1">
            <a:spLocks/>
          </p:cNvSpPr>
          <p:nvPr/>
        </p:nvSpPr>
        <p:spPr>
          <a:xfrm>
            <a:off x="3512171" y="1203598"/>
            <a:ext cx="5112568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zh-TW" altLang="en-US" sz="2000" b="1" dirty="0">
                <a:cs typeface="Arial" pitchFamily="34" charset="0"/>
              </a:rPr>
              <a:t>教育乃是人類作為一種創造的動物，本著理性與自由，來自我形塑成人的活動</a:t>
            </a:r>
            <a:endParaRPr lang="en-US" altLang="zh-TW" sz="2000" b="1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法國哲學家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HK" altLang="en-US" sz="2000" dirty="0">
                <a:cs typeface="Arial" pitchFamily="34" charset="0"/>
              </a:rPr>
              <a:t>主張人性本善</a:t>
            </a:r>
            <a:r>
              <a:rPr lang="zh-TW" altLang="en-US" sz="2000" dirty="0">
                <a:cs typeface="Arial" pitchFamily="34" charset="0"/>
              </a:rPr>
              <a:t>，順應自然的教育法則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認為教育並不是傳授新內容，而是對兒童既有的潛能加以保護和誘導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即教育是開展個體潛能的歷程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鼓勵成長初期避免書本教育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cs typeface="Arial" pitchFamily="34" charset="0"/>
              </a:rPr>
              <a:t>親身體驗生活的真實狀況，觀察大自然的一切變化</a:t>
            </a:r>
            <a:endParaRPr lang="en-US" altLang="zh-TW" sz="2000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altLang="zh-TW" sz="2000" dirty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HK" sz="2000" dirty="0">
              <a:cs typeface="Arial" pitchFamily="34" charset="0"/>
            </a:endParaRPr>
          </a:p>
        </p:txBody>
      </p:sp>
      <p:pic>
        <p:nvPicPr>
          <p:cNvPr id="2050" name="Picture 2" descr="让-雅克·卢梭- 维基百科，自由的百科全书">
            <a:extLst>
              <a:ext uri="{FF2B5EF4-FFF2-40B4-BE49-F238E27FC236}">
                <a16:creationId xmlns:a16="http://schemas.microsoft.com/office/drawing/2014/main" id="{BC36F0A9-CB22-498A-B1FD-F2D1089E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1" y="1203598"/>
            <a:ext cx="25341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252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1452</Words>
  <Application>Microsoft Office PowerPoint</Application>
  <PresentationFormat>如螢幕大小 (16:9)</PresentationFormat>
  <Paragraphs>127</Paragraphs>
  <Slides>19</Slides>
  <Notes>9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Arial Unicode MS</vt:lpstr>
      <vt:lpstr>맑은 고딕</vt:lpstr>
      <vt:lpstr>微软雅黑</vt:lpstr>
      <vt:lpstr>新細明體</vt:lpstr>
      <vt:lpstr>Arial</vt:lpstr>
      <vt:lpstr>Calibri</vt:lpstr>
      <vt:lpstr>Cover and End Slide Master</vt:lpstr>
      <vt:lpstr>Contents Slide Master</vt:lpstr>
      <vt:lpstr>Section Break Slide Master</vt:lpstr>
      <vt:lpstr>優質教育 [甚麼才算得上是優質教育]</vt:lpstr>
      <vt:lpstr>I SUED THE SCHOOL SYSTEM !!!</vt:lpstr>
      <vt:lpstr>國際社工的緬甸教育觀察</vt:lpstr>
      <vt:lpstr>Case Study: 國際社工的緬甸教育觀察</vt:lpstr>
      <vt:lpstr>Case Study: 國際社工的緬甸教育觀察</vt:lpstr>
      <vt:lpstr>Case Study: 國際社工的緬甸教育觀察</vt:lpstr>
      <vt:lpstr>Case Study: 國際社工的緬甸教育觀察</vt:lpstr>
      <vt:lpstr>教育到底有甚麼意義 與本質？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甚麼才算得上是優質教育？</vt:lpstr>
      <vt:lpstr>資料來源：</vt:lpstr>
      <vt:lpstr>Thank You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147</cp:revision>
  <dcterms:created xsi:type="dcterms:W3CDTF">2016-11-09T00:26:40Z</dcterms:created>
  <dcterms:modified xsi:type="dcterms:W3CDTF">2021-08-25T07:15:38Z</dcterms:modified>
</cp:coreProperties>
</file>