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44"/>
  </p:notesMasterIdLst>
  <p:handoutMasterIdLst>
    <p:handoutMasterId r:id="rId45"/>
  </p:handoutMasterIdLst>
  <p:sldIdLst>
    <p:sldId id="299" r:id="rId4"/>
    <p:sldId id="302" r:id="rId5"/>
    <p:sldId id="303" r:id="rId6"/>
    <p:sldId id="262" r:id="rId7"/>
    <p:sldId id="305" r:id="rId8"/>
    <p:sldId id="306" r:id="rId9"/>
    <p:sldId id="307" r:id="rId10"/>
    <p:sldId id="308" r:id="rId11"/>
    <p:sldId id="285" r:id="rId12"/>
    <p:sldId id="268" r:id="rId13"/>
    <p:sldId id="286" r:id="rId14"/>
    <p:sldId id="287" r:id="rId15"/>
    <p:sldId id="269" r:id="rId16"/>
    <p:sldId id="288" r:id="rId17"/>
    <p:sldId id="270" r:id="rId18"/>
    <p:sldId id="271" r:id="rId19"/>
    <p:sldId id="289" r:id="rId20"/>
    <p:sldId id="272" r:id="rId21"/>
    <p:sldId id="290" r:id="rId22"/>
    <p:sldId id="291" r:id="rId23"/>
    <p:sldId id="273" r:id="rId24"/>
    <p:sldId id="292" r:id="rId25"/>
    <p:sldId id="293" r:id="rId26"/>
    <p:sldId id="294" r:id="rId27"/>
    <p:sldId id="295" r:id="rId28"/>
    <p:sldId id="296" r:id="rId29"/>
    <p:sldId id="309" r:id="rId30"/>
    <p:sldId id="310" r:id="rId31"/>
    <p:sldId id="311" r:id="rId32"/>
    <p:sldId id="312" r:id="rId33"/>
    <p:sldId id="313" r:id="rId34"/>
    <p:sldId id="320" r:id="rId35"/>
    <p:sldId id="321" r:id="rId36"/>
    <p:sldId id="322" r:id="rId37"/>
    <p:sldId id="323" r:id="rId38"/>
    <p:sldId id="315" r:id="rId39"/>
    <p:sldId id="316" r:id="rId40"/>
    <p:sldId id="317" r:id="rId41"/>
    <p:sldId id="318" r:id="rId42"/>
    <p:sldId id="319" r:id="rId4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E1"/>
    <a:srgbClr val="F4BD2D"/>
    <a:srgbClr val="F07624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howGuides="1">
      <p:cViewPr varScale="1">
        <p:scale>
          <a:sx n="90" d="100"/>
          <a:sy n="90" d="100"/>
        </p:scale>
        <p:origin x="61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2020-08-03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7AF14-74AF-4C8A-B4C5-798D9A713870}" type="datetimeFigureOut">
              <a:rPr lang="zh-HK" altLang="en-US" smtClean="0"/>
              <a:t>3/8/2020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BEA16-D3B1-476D-9AC3-CB154F676D0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409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518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18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577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38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120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202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665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081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4536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656.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BEA16-D3B1-476D-9AC3-CB154F676D06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6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7C5D832-6D97-FD4C-BE31-9DD7768A87D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695604D-19A7-7C41-809A-8F4168A3D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1630"/>
            <a:ext cx="9144000" cy="533308"/>
          </a:xfrm>
        </p:spPr>
        <p:txBody>
          <a:bodyPr/>
          <a:lstStyle/>
          <a:p>
            <a:r>
              <a:rPr lang="zh-TW" altLang="en-US" dirty="0">
                <a:ea typeface="맑은 고딕" pitchFamily="50" charset="-127"/>
              </a:rPr>
              <a:t>可持續發展目標</a:t>
            </a:r>
            <a:r>
              <a:rPr lang="en-US" altLang="zh-TW" dirty="0">
                <a:ea typeface="맑은 고딕" pitchFamily="50" charset="-127"/>
              </a:rPr>
              <a:t>(SDGs)</a:t>
            </a:r>
            <a:endParaRPr lang="ko-KR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DF7C0B-2D7F-4B20-B1FF-45E005A729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2067694"/>
            <a:ext cx="9143999" cy="432000"/>
          </a:xfrm>
        </p:spPr>
        <p:txBody>
          <a:bodyPr/>
          <a:lstStyle/>
          <a:p>
            <a:r>
              <a:rPr lang="en-US" altLang="zh-HK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Sustainable Development Goals</a:t>
            </a:r>
            <a:endParaRPr lang="zh-HK" altLang="en-US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0820" y="497205"/>
            <a:ext cx="2114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#1: 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消除各地一切形式的貧窮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: End hunger, achieve food securi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145"/>
            <a:ext cx="9144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4803998"/>
            <a:ext cx="8326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#2: </a:t>
            </a:r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消除飢餓，達成糧食安全，改善營養及促進永續農業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0" y="205740"/>
            <a:ext cx="8326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#2: End hunger, achieve food security and improved nutrition and promote sustainable agriculture</a:t>
            </a:r>
          </a:p>
        </p:txBody>
      </p:sp>
      <p:pic>
        <p:nvPicPr>
          <p:cNvPr id="3074" name="Picture 2" descr="3: Ensure healthy lives and promote"/>
          <p:cNvPicPr preferRelativeResize="0"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6520" y="3051810"/>
            <a:ext cx="2508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#3: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確保健康及促進各年齡層的福祉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6262" cy="51324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D7B5C26-53EF-44DC-8E3A-27A718657817}"/>
              </a:ext>
            </a:extLst>
          </p:cNvPr>
          <p:cNvSpPr/>
          <p:nvPr/>
        </p:nvSpPr>
        <p:spPr>
          <a:xfrm>
            <a:off x="6876256" y="1779662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#4:</a:t>
            </a:r>
          </a:p>
          <a:p>
            <a:r>
              <a:rPr lang="zh-TW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確保有教無類、公平以及高品質的教育，及提倡終身學習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: Achieve gender equality and emp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6"/>
          <a:stretch/>
        </p:blipFill>
        <p:spPr bwMode="auto">
          <a:xfrm>
            <a:off x="-34290" y="0"/>
            <a:ext cx="917829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5222" y="565785"/>
            <a:ext cx="22861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#5: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實現性別平等，並賦予婦女權力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3349"/>
            <a:ext cx="9172840" cy="538684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22092F5-1CEB-4D06-B7F9-F286FDD0DF85}"/>
              </a:ext>
            </a:extLst>
          </p:cNvPr>
          <p:cNvSpPr/>
          <p:nvPr/>
        </p:nvSpPr>
        <p:spPr>
          <a:xfrm>
            <a:off x="179512" y="365187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#6:</a:t>
            </a:r>
          </a:p>
          <a:p>
            <a:r>
              <a:rPr lang="zh-TW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確保所有人都能享有水及衛生及其永續管理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6E6BC19-565A-4DDC-A187-863940FAE734}"/>
              </a:ext>
            </a:extLst>
          </p:cNvPr>
          <p:cNvSpPr/>
          <p:nvPr/>
        </p:nvSpPr>
        <p:spPr>
          <a:xfrm>
            <a:off x="4716016" y="3573840"/>
            <a:ext cx="4230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#7:</a:t>
            </a:r>
          </a:p>
          <a:p>
            <a:r>
              <a:rPr lang="zh-TW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確保所有的人都可取得負擔得起、可靠的、永續的，及現代的能源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: Promote inclusive and sustainab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51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B073325-8D54-411A-A157-8FC5C1BD779A}"/>
              </a:ext>
            </a:extLst>
          </p:cNvPr>
          <p:cNvSpPr/>
          <p:nvPr/>
        </p:nvSpPr>
        <p:spPr>
          <a:xfrm>
            <a:off x="4572000" y="459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#8: </a:t>
            </a:r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促進包容且永續的經濟成長，達到全面且有生產力的就業，讓每一個人都有一份好工作</a:t>
            </a:r>
            <a:endParaRPr lang="en-US" altLang="zh-HK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1"/>
          <a:stretch/>
        </p:blipFill>
        <p:spPr>
          <a:xfrm>
            <a:off x="0" y="-240030"/>
            <a:ext cx="9144000" cy="53320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6E8E72-0FA0-4E9B-A02B-9F2653E81C2A}"/>
              </a:ext>
            </a:extLst>
          </p:cNvPr>
          <p:cNvSpPr/>
          <p:nvPr/>
        </p:nvSpPr>
        <p:spPr>
          <a:xfrm>
            <a:off x="6084168" y="3168825"/>
            <a:ext cx="3059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#9: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建立具有韌性的基礎建設，促進包容且永續的工業，並加速創新</a:t>
            </a:r>
            <a:endParaRPr lang="en-US" altLang="zh-HK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0: Reduce inequality within and am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1"/>
          <a:stretch/>
        </p:blipFill>
        <p:spPr bwMode="auto">
          <a:xfrm>
            <a:off x="0" y="0"/>
            <a:ext cx="9144000" cy="51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873" y="278583"/>
            <a:ext cx="3087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#10: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減少國內及國家間不平等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甚麼是可持續發展目標？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094609-4514-4086-A89B-293318125453}"/>
              </a:ext>
            </a:extLst>
          </p:cNvPr>
          <p:cNvSpPr/>
          <p:nvPr/>
        </p:nvSpPr>
        <p:spPr>
          <a:xfrm>
            <a:off x="683568" y="1726525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在保護環境的條件下既滿足當代人的需求，又以不損害後代人的需求為前瞻的發展模式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聯合國於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2015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年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9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月為未來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15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年定立議程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希望全球一起行動，在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2030 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年前改善全民生活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包含 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17 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項目標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(Goals)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及 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169 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項細項目標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(Targets)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79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1: Make cities inclusive, safe, r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1" r="-281" b="-215"/>
          <a:stretch/>
        </p:blipFill>
        <p:spPr bwMode="auto">
          <a:xfrm>
            <a:off x="-25811" y="11061"/>
            <a:ext cx="919193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6DD3F4C-8200-4967-BA69-9DF9111B417E}"/>
              </a:ext>
            </a:extLst>
          </p:cNvPr>
          <p:cNvSpPr/>
          <p:nvPr/>
        </p:nvSpPr>
        <p:spPr>
          <a:xfrm>
            <a:off x="251520" y="1923678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#11:</a:t>
            </a:r>
          </a:p>
          <a:p>
            <a:r>
              <a:rPr lang="zh-TW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促使城市與人類居住具包容、安全、韌性及永續性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7687" cy="513243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AEB2D52-F4E2-4299-A1E3-69D480A1644D}"/>
              </a:ext>
            </a:extLst>
          </p:cNvPr>
          <p:cNvSpPr/>
          <p:nvPr/>
        </p:nvSpPr>
        <p:spPr>
          <a:xfrm>
            <a:off x="6941373" y="3795886"/>
            <a:ext cx="2202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#12:</a:t>
            </a:r>
          </a:p>
          <a:p>
            <a:r>
              <a:rPr lang="zh-TW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確保永續消費及生產模式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3: Take urgent action to combat c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995" y="267522"/>
            <a:ext cx="3298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#13: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採取緊急措施以因應氣候變遷及其影響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4: Conserve and sustainably use th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015" y="2922232"/>
            <a:ext cx="24795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#14: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保育及永續利用海洋與海洋資源，以確保永續發展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5: Sustainably manage forests, com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062"/>
            <a:ext cx="9158748" cy="51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600" y="2402901"/>
            <a:ext cx="34486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#15: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保護、維護及促進陸域生態系統的永續使用，永續的管理森林，對抗沙漠化，終止及逆轉土地劣化，並遏止生物多樣性的喪失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6: Promote just, peaceful and incl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2931790"/>
            <a:ext cx="49443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#16:</a:t>
            </a:r>
          </a:p>
          <a:p>
            <a:r>
              <a:rPr lang="zh-TW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促進和平且包容的社會，以落實永續發展；提供司法管道給所有人；在所有階層建立有效的、負責的且包容的制度</a:t>
            </a:r>
            <a:endParaRPr lang="en-US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7: Revitalize the global partnersh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899C69A-9031-4E7A-A79C-7CF589B55493}"/>
              </a:ext>
            </a:extLst>
          </p:cNvPr>
          <p:cNvSpPr/>
          <p:nvPr/>
        </p:nvSpPr>
        <p:spPr>
          <a:xfrm>
            <a:off x="6641976" y="2283718"/>
            <a:ext cx="2502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  <a:cs typeface="Avenir Next Condensed" charset="0"/>
              </a:rPr>
              <a:t>#17:</a:t>
            </a:r>
          </a:p>
          <a:p>
            <a:r>
              <a:rPr lang="zh-TW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強化永續發展執行方法及活化永續發展全球夥伴關係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95CAA27-70A1-424C-B0C2-D7E5BF8EC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1470"/>
            <a:ext cx="4515966" cy="45159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79757F-3DF4-4368-A9C0-2AE8A7AA39D1}"/>
              </a:ext>
            </a:extLst>
          </p:cNvPr>
          <p:cNvSpPr/>
          <p:nvPr/>
        </p:nvSpPr>
        <p:spPr>
          <a:xfrm>
            <a:off x="350244" y="339502"/>
            <a:ext cx="20162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每個目標本身也很重要</a:t>
            </a:r>
            <a:endParaRPr lang="en-US" altLang="zh-HK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zh-HK" altLang="en-US" dirty="0"/>
          </a:p>
        </p:txBody>
      </p:sp>
      <p:cxnSp>
        <p:nvCxnSpPr>
          <p:cNvPr id="6" name="Curved Connector 18">
            <a:extLst>
              <a:ext uri="{FF2B5EF4-FFF2-40B4-BE49-F238E27FC236}">
                <a16:creationId xmlns:a16="http://schemas.microsoft.com/office/drawing/2014/main" id="{71704595-7ACF-45B3-B4FA-06D69E58ADD0}"/>
              </a:ext>
            </a:extLst>
          </p:cNvPr>
          <p:cNvCxnSpPr>
            <a:cxnSpLocks/>
          </p:cNvCxnSpPr>
          <p:nvPr/>
        </p:nvCxnSpPr>
        <p:spPr>
          <a:xfrm rot="5400000">
            <a:off x="3273288" y="1273039"/>
            <a:ext cx="2453409" cy="2016224"/>
          </a:xfrm>
          <a:prstGeom prst="curved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30">
            <a:extLst>
              <a:ext uri="{FF2B5EF4-FFF2-40B4-BE49-F238E27FC236}">
                <a16:creationId xmlns:a16="http://schemas.microsoft.com/office/drawing/2014/main" id="{C8226176-FF9D-4225-8FD9-53AE048F9A21}"/>
              </a:ext>
            </a:extLst>
          </p:cNvPr>
          <p:cNvCxnSpPr>
            <a:cxnSpLocks/>
          </p:cNvCxnSpPr>
          <p:nvPr/>
        </p:nvCxnSpPr>
        <p:spPr>
          <a:xfrm rot="10800000">
            <a:off x="2915816" y="2355727"/>
            <a:ext cx="2952328" cy="802801"/>
          </a:xfrm>
          <a:prstGeom prst="curved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28">
            <a:extLst>
              <a:ext uri="{FF2B5EF4-FFF2-40B4-BE49-F238E27FC236}">
                <a16:creationId xmlns:a16="http://schemas.microsoft.com/office/drawing/2014/main" id="{8F3B0683-B968-4CBF-82C1-4FA8389F9F5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237910" y="1385560"/>
            <a:ext cx="2308140" cy="2088231"/>
          </a:xfrm>
          <a:prstGeom prst="curved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33">
            <a:extLst>
              <a:ext uri="{FF2B5EF4-FFF2-40B4-BE49-F238E27FC236}">
                <a16:creationId xmlns:a16="http://schemas.microsoft.com/office/drawing/2014/main" id="{0D9F19FE-B34D-4089-A078-B722F093D8BC}"/>
              </a:ext>
            </a:extLst>
          </p:cNvPr>
          <p:cNvCxnSpPr>
            <a:cxnSpLocks/>
          </p:cNvCxnSpPr>
          <p:nvPr/>
        </p:nvCxnSpPr>
        <p:spPr>
          <a:xfrm rot="5400000">
            <a:off x="2542870" y="1987915"/>
            <a:ext cx="2978145" cy="504059"/>
          </a:xfrm>
          <a:prstGeom prst="curved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8">
            <a:extLst>
              <a:ext uri="{FF2B5EF4-FFF2-40B4-BE49-F238E27FC236}">
                <a16:creationId xmlns:a16="http://schemas.microsoft.com/office/drawing/2014/main" id="{6A7AF9C7-D6FD-43C8-81FA-AA86F13A63FB}"/>
              </a:ext>
            </a:extLst>
          </p:cNvPr>
          <p:cNvCxnSpPr>
            <a:cxnSpLocks/>
          </p:cNvCxnSpPr>
          <p:nvPr/>
        </p:nvCxnSpPr>
        <p:spPr>
          <a:xfrm rot="5400000">
            <a:off x="3922154" y="1911940"/>
            <a:ext cx="2366299" cy="1525683"/>
          </a:xfrm>
          <a:prstGeom prst="curved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8">
            <a:extLst>
              <a:ext uri="{FF2B5EF4-FFF2-40B4-BE49-F238E27FC236}">
                <a16:creationId xmlns:a16="http://schemas.microsoft.com/office/drawing/2014/main" id="{914959D6-D179-4FBE-BF3F-5D0AFC7C7EB0}"/>
              </a:ext>
            </a:extLst>
          </p:cNvPr>
          <p:cNvCxnSpPr>
            <a:cxnSpLocks/>
          </p:cNvCxnSpPr>
          <p:nvPr/>
        </p:nvCxnSpPr>
        <p:spPr>
          <a:xfrm rot="10800000">
            <a:off x="3680614" y="978556"/>
            <a:ext cx="2403554" cy="1089138"/>
          </a:xfrm>
          <a:prstGeom prst="curvedConnector3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A675C736-50A7-4B5B-990E-BC02CC36FC10}"/>
              </a:ext>
            </a:extLst>
          </p:cNvPr>
          <p:cNvSpPr/>
          <p:nvPr/>
        </p:nvSpPr>
        <p:spPr>
          <a:xfrm>
            <a:off x="7022382" y="3092357"/>
            <a:ext cx="1793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他們之間亦相互關聯</a:t>
            </a:r>
            <a:endParaRPr lang="en-US" altLang="zh-HK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99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DDD30D-3731-4434-AC7F-AEF869E036B7}"/>
              </a:ext>
            </a:extLst>
          </p:cNvPr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B138517-1304-403C-9B23-03D290633242}"/>
              </a:ext>
            </a:extLst>
          </p:cNvPr>
          <p:cNvSpPr txBox="1">
            <a:spLocks/>
          </p:cNvSpPr>
          <p:nvPr/>
        </p:nvSpPr>
        <p:spPr>
          <a:xfrm>
            <a:off x="2267744" y="1995427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zh-TW" sz="5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Q &amp; A</a:t>
            </a:r>
            <a:endParaRPr lang="ko-KR" altLang="en-US" sz="54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304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遊戲 </a:t>
            </a:r>
            <a:r>
              <a:rPr lang="en-US" altLang="zh-TW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— 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大地震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094609-4514-4086-A89B-293318125453}"/>
              </a:ext>
            </a:extLst>
          </p:cNvPr>
          <p:cNvSpPr/>
          <p:nvPr/>
        </p:nvSpPr>
        <p:spPr>
          <a:xfrm>
            <a:off x="683568" y="1341804"/>
            <a:ext cx="7848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遊戲玩法：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學生們任意站在電線膠紙劃成的區域內</a:t>
            </a:r>
            <a:r>
              <a:rPr lang="en-US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( 1 - 7 )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老師會以故事形式說出哪個區域會出現災難，學生聽到自己所屬區域發生災難便要立即逃走 到其他沒有發生災難的區域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老師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會指派學生擔任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FBI 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，去</a:t>
            </a: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捉那些在逃離時較慢的學生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被捉到的學生需暫時離場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受災區域能否再度進入，需根據老師所提供的提示。進入非開放災難區的學生會被懲罰離場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07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甚麼是可持續發展目標？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129BF6-9647-41B7-95E6-63BAEF7D22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3738"/>
            <a:ext cx="5274310" cy="303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908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DDD30D-3731-4434-AC7F-AEF869E036B7}"/>
              </a:ext>
            </a:extLst>
          </p:cNvPr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B138517-1304-403C-9B23-03D290633242}"/>
              </a:ext>
            </a:extLst>
          </p:cNvPr>
          <p:cNvSpPr txBox="1">
            <a:spLocks/>
          </p:cNvSpPr>
          <p:nvPr/>
        </p:nvSpPr>
        <p:spPr>
          <a:xfrm>
            <a:off x="971600" y="2029672"/>
            <a:ext cx="7344816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HK" altLang="en-US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明白了嗎</a:t>
            </a:r>
            <a:r>
              <a:rPr lang="en-US" altLang="zh-HK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 </a:t>
            </a:r>
            <a:r>
              <a:rPr lang="zh-HK" altLang="en-US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明白就開始啦</a:t>
            </a:r>
            <a:r>
              <a:rPr lang="en-US" altLang="zh-HK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!!</a:t>
            </a:r>
            <a:endParaRPr lang="ko-KR" altLang="en-US" sz="48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17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遊戲 </a:t>
            </a:r>
            <a:r>
              <a:rPr lang="en-US" altLang="zh-TW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— 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大地震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094609-4514-4086-A89B-293318125453}"/>
              </a:ext>
            </a:extLst>
          </p:cNvPr>
          <p:cNvSpPr/>
          <p:nvPr/>
        </p:nvSpPr>
        <p:spPr>
          <a:xfrm>
            <a:off x="755576" y="1995686"/>
            <a:ext cx="60486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討論：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在遊戲中，注意到全球分別在面對哪些困境？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各種</a:t>
            </a: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困境分別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有哪</a:t>
            </a:r>
            <a:r>
              <a:rPr lang="zh-TW" altLang="zh-HK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些成因？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278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敘利亞的八年內戰，600多萬人在境內流離失所，近600萬人逃離國境，引發當代最嚴重的難民潮。圖為2014年1月31日，敘利亞大馬士革居民排隊等候難民營分發糧食援助。  攝：United Nation Relief and Works Agency via Getty Images">
            <a:extLst>
              <a:ext uri="{FF2B5EF4-FFF2-40B4-BE49-F238E27FC236}">
                <a16:creationId xmlns:a16="http://schemas.microsoft.com/office/drawing/2014/main" id="{98DA3628-FB18-473C-B635-1039F0D3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20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588FE27-375F-40CC-AF88-EC5DD6656563}"/>
              </a:ext>
            </a:extLst>
          </p:cNvPr>
          <p:cNvSpPr/>
          <p:nvPr/>
        </p:nvSpPr>
        <p:spPr>
          <a:xfrm>
            <a:off x="7452320" y="4083918"/>
            <a:ext cx="1096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內戰 </a:t>
            </a:r>
            <a:endParaRPr lang="en-US" altLang="zh-HK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zh-HK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難民</a:t>
            </a:r>
          </a:p>
        </p:txBody>
      </p:sp>
    </p:spTree>
    <p:extLst>
      <p:ext uri="{BB962C8B-B14F-4D97-AF65-F5344CB8AC3E}">
        <p14:creationId xmlns:p14="http://schemas.microsoft.com/office/powerpoint/2010/main" val="2721824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摩根居住在肯亞首都奈洛比一個貧民窟，平日常到家附近的垃圾山玩耍，沒有想過有機會上學。該國近年跟不少非洲國家一樣，經濟發展迅速，社會湧現富翁，但貧窮人卻不能受惠。「避稅天堂」是導致貧富兩極化的主要元兇之一。（攝影：Sam Tarling／樂施會）">
            <a:extLst>
              <a:ext uri="{FF2B5EF4-FFF2-40B4-BE49-F238E27FC236}">
                <a16:creationId xmlns:a16="http://schemas.microsoft.com/office/drawing/2014/main" id="{6725AB7B-7A74-4910-B7BE-EC77E935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57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E43506B-EAED-4473-87BA-AC994F74C4AF}"/>
              </a:ext>
            </a:extLst>
          </p:cNvPr>
          <p:cNvSpPr/>
          <p:nvPr/>
        </p:nvSpPr>
        <p:spPr>
          <a:xfrm>
            <a:off x="179512" y="22720"/>
            <a:ext cx="1295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貧窮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傳染病</a:t>
            </a:r>
          </a:p>
        </p:txBody>
      </p:sp>
    </p:spTree>
    <p:extLst>
      <p:ext uri="{BB962C8B-B14F-4D97-AF65-F5344CB8AC3E}">
        <p14:creationId xmlns:p14="http://schemas.microsoft.com/office/powerpoint/2010/main" val="937535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04A012A-91B7-4225-96C9-917EFE22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11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EED2D2C-1583-489D-858E-2AF088F7E349}"/>
              </a:ext>
            </a:extLst>
          </p:cNvPr>
          <p:cNvSpPr/>
          <p:nvPr/>
        </p:nvSpPr>
        <p:spPr>
          <a:xfrm>
            <a:off x="7380312" y="-164554"/>
            <a:ext cx="987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伐木</a:t>
            </a:r>
            <a:endParaRPr lang="en-US" altLang="zh-HK" sz="24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zh-HK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火災</a:t>
            </a:r>
          </a:p>
        </p:txBody>
      </p:sp>
    </p:spTree>
    <p:extLst>
      <p:ext uri="{BB962C8B-B14F-4D97-AF65-F5344CB8AC3E}">
        <p14:creationId xmlns:p14="http://schemas.microsoft.com/office/powerpoint/2010/main" val="2902366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8632730-028E-4FF9-8800-700CFFD2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642"/>
            <a:ext cx="9144000" cy="625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061804E-A176-4809-BF15-2F22FADA743C}"/>
              </a:ext>
            </a:extLst>
          </p:cNvPr>
          <p:cNvSpPr/>
          <p:nvPr/>
        </p:nvSpPr>
        <p:spPr>
          <a:xfrm>
            <a:off x="467544" y="2643758"/>
            <a:ext cx="16033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極端天氣</a:t>
            </a:r>
            <a:endParaRPr lang="en-US" altLang="zh-HK" sz="24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zh-HK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zh-HK" altLang="en-US" sz="24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水災</a:t>
            </a:r>
          </a:p>
        </p:txBody>
      </p:sp>
    </p:spTree>
    <p:extLst>
      <p:ext uri="{BB962C8B-B14F-4D97-AF65-F5344CB8AC3E}">
        <p14:creationId xmlns:p14="http://schemas.microsoft.com/office/powerpoint/2010/main" val="787972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植物, 樹 的圖片&#10;&#10;自動產生的描述">
            <a:extLst>
              <a:ext uri="{FF2B5EF4-FFF2-40B4-BE49-F238E27FC236}">
                <a16:creationId xmlns:a16="http://schemas.microsoft.com/office/drawing/2014/main" id="{473F8C67-63B1-4128-A253-8DBC3073C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65763"/>
            <a:ext cx="3462197" cy="3462197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根本原因分析 </a:t>
            </a:r>
            <a:r>
              <a:rPr lang="en-US" altLang="zh-TW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(RCA)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094609-4514-4086-A89B-293318125453}"/>
              </a:ext>
            </a:extLst>
          </p:cNvPr>
          <p:cNvSpPr/>
          <p:nvPr/>
        </p:nvSpPr>
        <p:spPr>
          <a:xfrm>
            <a:off x="827584" y="1419622"/>
            <a:ext cx="60486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fr-FR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根本原因分析</a:t>
            </a:r>
            <a:r>
              <a:rPr lang="fr-FR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(Root Cause Analysis): 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是一種解決問題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(Problem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Solving)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的方法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用於識別</a:t>
            </a: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失誤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或問題的根本原因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spcBef>
                <a:spcPts val="600"/>
              </a:spcBef>
            </a:pP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RCA</a:t>
            </a: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可以分解為三個步驟：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明確識別並描述問題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區分根本原因和其他因果關係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在根本原因和問題之間建立因果圖</a:t>
            </a:r>
            <a:endParaRPr lang="zh-HK" altLang="en-US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spcBef>
                <a:spcPts val="1200"/>
              </a:spcBef>
            </a:pP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388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圖片 5" descr="一張含有 窗戶 的圖片&#10;&#10;自動產生的描述">
            <a:extLst>
              <a:ext uri="{FF2B5EF4-FFF2-40B4-BE49-F238E27FC236}">
                <a16:creationId xmlns:a16="http://schemas.microsoft.com/office/drawing/2014/main" id="{CF3B2434-D098-4B61-926D-896F1921A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78" y="6659"/>
            <a:ext cx="3367278" cy="5143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08CFDEB-96DC-4BA8-86F4-A07ADB674D4E}"/>
              </a:ext>
            </a:extLst>
          </p:cNvPr>
          <p:cNvSpPr/>
          <p:nvPr/>
        </p:nvSpPr>
        <p:spPr>
          <a:xfrm>
            <a:off x="5994189" y="428821"/>
            <a:ext cx="2847971" cy="6475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問題的徵兆或表象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74778EF-E2E9-4386-BD4D-AD9DD8299D14}"/>
              </a:ext>
            </a:extLst>
          </p:cNvPr>
          <p:cNvCxnSpPr>
            <a:cxnSpLocks/>
          </p:cNvCxnSpPr>
          <p:nvPr/>
        </p:nvCxnSpPr>
        <p:spPr>
          <a:xfrm>
            <a:off x="5059681" y="752592"/>
            <a:ext cx="934508" cy="0"/>
          </a:xfrm>
          <a:prstGeom prst="straightConnector1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C6ACE23D-42BD-4427-AE5C-97CB17C0B008}"/>
              </a:ext>
            </a:extLst>
          </p:cNvPr>
          <p:cNvCxnSpPr>
            <a:cxnSpLocks/>
          </p:cNvCxnSpPr>
          <p:nvPr/>
        </p:nvCxnSpPr>
        <p:spPr>
          <a:xfrm flipH="1">
            <a:off x="3033431" y="1693739"/>
            <a:ext cx="1341121" cy="516060"/>
          </a:xfrm>
          <a:prstGeom prst="straightConnector1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B2DA6FBD-587A-45E5-8093-D65B32C32966}"/>
              </a:ext>
            </a:extLst>
          </p:cNvPr>
          <p:cNvSpPr/>
          <p:nvPr/>
        </p:nvSpPr>
        <p:spPr>
          <a:xfrm>
            <a:off x="1509431" y="1886028"/>
            <a:ext cx="1524000" cy="6475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界定問題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D7D9177-42E9-49B2-B00A-D71F2D77EE04}"/>
              </a:ext>
            </a:extLst>
          </p:cNvPr>
          <p:cNvCxnSpPr>
            <a:cxnSpLocks/>
          </p:cNvCxnSpPr>
          <p:nvPr/>
        </p:nvCxnSpPr>
        <p:spPr>
          <a:xfrm>
            <a:off x="4374552" y="2834953"/>
            <a:ext cx="1454749" cy="220667"/>
          </a:xfrm>
          <a:prstGeom prst="straightConnector1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44C8DC5-DF70-40A6-9AB6-9DAB2034418A}"/>
              </a:ext>
            </a:extLst>
          </p:cNvPr>
          <p:cNvSpPr/>
          <p:nvPr/>
        </p:nvSpPr>
        <p:spPr>
          <a:xfrm>
            <a:off x="5869017" y="2731849"/>
            <a:ext cx="2847971" cy="6475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問題的可能原因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0A72373-62A7-42E1-BFED-327B661C1772}"/>
              </a:ext>
            </a:extLst>
          </p:cNvPr>
          <p:cNvCxnSpPr>
            <a:cxnSpLocks/>
          </p:cNvCxnSpPr>
          <p:nvPr/>
        </p:nvCxnSpPr>
        <p:spPr>
          <a:xfrm flipH="1">
            <a:off x="2507651" y="3831138"/>
            <a:ext cx="1341121" cy="516060"/>
          </a:xfrm>
          <a:prstGeom prst="straightConnector1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BB3CBAAA-8F68-48A7-8917-129D19050221}"/>
              </a:ext>
            </a:extLst>
          </p:cNvPr>
          <p:cNvSpPr/>
          <p:nvPr/>
        </p:nvSpPr>
        <p:spPr>
          <a:xfrm>
            <a:off x="293847" y="4046197"/>
            <a:ext cx="2152844" cy="6475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確定根本原因</a:t>
            </a:r>
          </a:p>
        </p:txBody>
      </p:sp>
    </p:spTree>
    <p:extLst>
      <p:ext uri="{BB962C8B-B14F-4D97-AF65-F5344CB8AC3E}">
        <p14:creationId xmlns:p14="http://schemas.microsoft.com/office/powerpoint/2010/main" val="597268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DDD30D-3731-4434-AC7F-AEF869E036B7}"/>
              </a:ext>
            </a:extLst>
          </p:cNvPr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B138517-1304-403C-9B23-03D290633242}"/>
              </a:ext>
            </a:extLst>
          </p:cNvPr>
          <p:cNvSpPr txBox="1">
            <a:spLocks/>
          </p:cNvSpPr>
          <p:nvPr/>
        </p:nvSpPr>
        <p:spPr>
          <a:xfrm>
            <a:off x="1763688" y="1995427"/>
            <a:ext cx="568863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HK" altLang="en-US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討論開始 </a:t>
            </a:r>
            <a:r>
              <a:rPr lang="en-US" altLang="zh-HK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(15</a:t>
            </a:r>
            <a:r>
              <a:rPr lang="zh-HK" altLang="en-US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分鐘</a:t>
            </a:r>
            <a:r>
              <a:rPr lang="en-US" altLang="zh-HK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ko-KR" altLang="en-US" sz="48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018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DDD30D-3731-4434-AC7F-AEF869E036B7}"/>
              </a:ext>
            </a:extLst>
          </p:cNvPr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B138517-1304-403C-9B23-03D290633242}"/>
              </a:ext>
            </a:extLst>
          </p:cNvPr>
          <p:cNvSpPr txBox="1">
            <a:spLocks/>
          </p:cNvSpPr>
          <p:nvPr/>
        </p:nvSpPr>
        <p:spPr>
          <a:xfrm>
            <a:off x="1259632" y="1995427"/>
            <a:ext cx="6624736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zh-HK" altLang="en-US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匯報 </a:t>
            </a:r>
            <a:r>
              <a:rPr lang="en-US" altLang="zh-HK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zh-HK" altLang="en-US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每組</a:t>
            </a:r>
            <a:r>
              <a:rPr lang="en-US" altLang="zh-HK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</a:t>
            </a:r>
            <a:r>
              <a:rPr lang="zh-HK" altLang="en-US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分鐘</a:t>
            </a:r>
            <a:r>
              <a:rPr lang="en-US" altLang="zh-HK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ko-KR" altLang="en-US" sz="48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506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3600" dirty="0">
                <a:solidFill>
                  <a:schemeClr val="accent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從</a:t>
            </a:r>
            <a:r>
              <a:rPr lang="en-US" altLang="zh-HK" sz="3600" dirty="0">
                <a:solidFill>
                  <a:schemeClr val="accent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MDG</a:t>
            </a:r>
            <a:r>
              <a:rPr lang="zh-HK" altLang="en-US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到</a:t>
            </a:r>
            <a:r>
              <a:rPr lang="en-US" altLang="zh-HK" sz="36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endParaRPr lang="ko-KR" altLang="en-US" sz="36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4543" y="1883058"/>
            <a:ext cx="8102362" cy="1552788"/>
            <a:chOff x="541393" y="1168566"/>
            <a:chExt cx="8102362" cy="1552788"/>
          </a:xfrm>
        </p:grpSpPr>
        <p:sp>
          <p:nvSpPr>
            <p:cNvPr id="3" name="Chevron 2"/>
            <p:cNvSpPr/>
            <p:nvPr/>
          </p:nvSpPr>
          <p:spPr>
            <a:xfrm>
              <a:off x="541393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1761977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982561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203145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5423729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5400000">
              <a:off x="6859530" y="937129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55358" y="1562598"/>
            <a:ext cx="1012018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1689" y="3408476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2012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5709" y="1624154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2000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7806" y="3405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1987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5751" y="16054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1980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53" y="3435846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1972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156962" y="3075806"/>
            <a:ext cx="0" cy="3223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11760" y="1889360"/>
            <a:ext cx="0" cy="32235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3075806"/>
            <a:ext cx="0" cy="3223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01718" y="1892576"/>
            <a:ext cx="0" cy="3223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17017" y="3083299"/>
            <a:ext cx="0" cy="3223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61367" y="1892576"/>
            <a:ext cx="0" cy="322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5438" y="3651870"/>
            <a:ext cx="1483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召開「人類環境會議」，倡議環境保護和生態保育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6524" y="1094432"/>
            <a:ext cx="195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聯合國大會首次代用「可持續發展」一詞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29372" y="3586722"/>
            <a:ext cx="180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發表「人類共同 未來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(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Our Common Future) 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宣言，提出「永續發展」的目標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9202" y="1143814"/>
            <a:ext cx="187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簽署千禧年發展宣言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(MDGs)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24576" y="3651870"/>
            <a:ext cx="1530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召開里約地球高峰會，決議將以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SDGs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接替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MDGs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1948" y="1086360"/>
            <a:ext cx="207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簽署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2030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永續發展目標議程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itchFamily="34" charset="0"/>
              </a:rPr>
              <a:t>(Agenda30)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65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ADDD30D-3731-4434-AC7F-AEF869E036B7}"/>
              </a:ext>
            </a:extLst>
          </p:cNvPr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B138517-1304-403C-9B23-03D290633242}"/>
              </a:ext>
            </a:extLst>
          </p:cNvPr>
          <p:cNvSpPr txBox="1">
            <a:spLocks/>
          </p:cNvSpPr>
          <p:nvPr/>
        </p:nvSpPr>
        <p:spPr>
          <a:xfrm>
            <a:off x="2267744" y="1995427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zh-TW" sz="5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Q &amp; A</a:t>
            </a:r>
            <a:endParaRPr lang="ko-KR" altLang="en-US" sz="54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92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千禧年發展目標</a:t>
            </a:r>
            <a:r>
              <a:rPr lang="en-US" altLang="zh-TW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(MDGs)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 descr="千禧年發展目標（MDGs） 資料來源：The Millennium Development Goals Report 2015 Press Kit">
            <a:extLst>
              <a:ext uri="{FF2B5EF4-FFF2-40B4-BE49-F238E27FC236}">
                <a16:creationId xmlns:a16="http://schemas.microsoft.com/office/drawing/2014/main" id="{75C7CB51-CE10-418F-9F2C-891CD778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83" y="1563638"/>
            <a:ext cx="5508104" cy="27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DA672E6-F80A-4658-8EEF-DB8C8D2BB446}"/>
              </a:ext>
            </a:extLst>
          </p:cNvPr>
          <p:cNvSpPr/>
          <p:nvPr/>
        </p:nvSpPr>
        <p:spPr>
          <a:xfrm>
            <a:off x="227513" y="1457221"/>
            <a:ext cx="331236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全球貧困人口比例減半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普及小學教育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促進男女平等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降低母嬰死亡率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提高產婦身體素質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抗擊愛滋病和瘧疾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促進環境可持續發展</a:t>
            </a:r>
            <a:endParaRPr lang="en-US" altLang="zh-HK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zh-HK" altLang="en-US" sz="2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推動合球合作夥伴關系</a:t>
            </a:r>
            <a:endParaRPr lang="en-US" altLang="zh-TW" sz="2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16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889493D7-4542-46A4-A673-8C04275B3FEE}"/>
              </a:ext>
            </a:extLst>
          </p:cNvPr>
          <p:cNvSpPr/>
          <p:nvPr/>
        </p:nvSpPr>
        <p:spPr>
          <a:xfrm>
            <a:off x="4572000" y="1347614"/>
            <a:ext cx="3312368" cy="3312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的關鍵突破 </a:t>
            </a:r>
            <a:r>
              <a:rPr lang="en-US" altLang="zh-HK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普遍性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2E4B69F2-C2FA-4D82-A946-DA7F6825A926}"/>
              </a:ext>
            </a:extLst>
          </p:cNvPr>
          <p:cNvSpPr/>
          <p:nvPr/>
        </p:nvSpPr>
        <p:spPr>
          <a:xfrm>
            <a:off x="5257969" y="1995686"/>
            <a:ext cx="1926214" cy="19262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MDGs </a:t>
            </a:r>
            <a:r>
              <a:rPr lang="zh-HK" altLang="en-US" dirty="0">
                <a:solidFill>
                  <a:schemeClr val="tx1"/>
                </a:solidFill>
              </a:rPr>
              <a:t>針對</a:t>
            </a:r>
            <a:endParaRPr lang="en-US" altLang="zh-HK" dirty="0">
              <a:solidFill>
                <a:schemeClr val="tx1"/>
              </a:solidFill>
            </a:endParaRPr>
          </a:p>
          <a:p>
            <a:pPr algn="ctr"/>
            <a:r>
              <a:rPr lang="zh-HK" altLang="en-US" dirty="0">
                <a:solidFill>
                  <a:schemeClr val="tx1"/>
                </a:solidFill>
              </a:rPr>
              <a:t>發展中國家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2EEC80-35B7-4C9E-A8DA-C3E174B93551}"/>
              </a:ext>
            </a:extLst>
          </p:cNvPr>
          <p:cNvSpPr/>
          <p:nvPr/>
        </p:nvSpPr>
        <p:spPr>
          <a:xfrm>
            <a:off x="1001542" y="2526744"/>
            <a:ext cx="35589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r>
              <a:rPr lang="zh-TW" alt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所擬定的項目，</a:t>
            </a:r>
            <a:endParaRPr lang="en-US" altLang="zh-TW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zh-TW" alt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適用於所有國家</a:t>
            </a:r>
            <a:endParaRPr lang="zh-HK" altLang="en-US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FDEE8D-C4AF-4463-AA7F-395EAC43950D}"/>
              </a:ext>
            </a:extLst>
          </p:cNvPr>
          <p:cNvSpPr/>
          <p:nvPr/>
        </p:nvSpPr>
        <p:spPr>
          <a:xfrm>
            <a:off x="5788906" y="153801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SDGs</a:t>
            </a:r>
            <a:r>
              <a:rPr lang="zh-HK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72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的關鍵突破 </a:t>
            </a:r>
            <a:r>
              <a:rPr lang="en-US" altLang="zh-HK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多元整合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2EEC80-35B7-4C9E-A8DA-C3E174B93551}"/>
              </a:ext>
            </a:extLst>
          </p:cNvPr>
          <p:cNvSpPr/>
          <p:nvPr/>
        </p:nvSpPr>
        <p:spPr>
          <a:xfrm>
            <a:off x="1187624" y="2095857"/>
            <a:ext cx="3210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明確涵蓋三大面向：經濟、社會和環境，以多元角度關注全球整體發展</a:t>
            </a:r>
            <a:endParaRPr lang="zh-HK" altLang="en-US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50" name="Picture 2" descr="4-12 圖檔3">
            <a:extLst>
              <a:ext uri="{FF2B5EF4-FFF2-40B4-BE49-F238E27FC236}">
                <a16:creationId xmlns:a16="http://schemas.microsoft.com/office/drawing/2014/main" id="{1AD20B70-F64C-4079-A76F-847CD02D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7189"/>
            <a:ext cx="4879738" cy="37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5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B3467FC2-6321-4F31-B966-F74F32763306}"/>
              </a:ext>
            </a:extLst>
          </p:cNvPr>
          <p:cNvSpPr/>
          <p:nvPr/>
        </p:nvSpPr>
        <p:spPr>
          <a:xfrm>
            <a:off x="5621" y="0"/>
            <a:ext cx="9144000" cy="12756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SDGs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的關鍵突破 </a:t>
            </a:r>
            <a:r>
              <a:rPr lang="en-US" altLang="zh-HK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zh-HK" altLang="en-US" sz="4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重大轉型</a:t>
            </a:r>
            <a:endParaRPr lang="ko-KR" altLang="en-US" sz="40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66DD2E4F-4E05-4A97-B03A-EB9600F7B8B9}"/>
              </a:ext>
            </a:extLst>
          </p:cNvPr>
          <p:cNvSpPr txBox="1">
            <a:spLocks/>
          </p:cNvSpPr>
          <p:nvPr/>
        </p:nvSpPr>
        <p:spPr>
          <a:xfrm>
            <a:off x="467544" y="1563638"/>
            <a:ext cx="6408712" cy="28803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2EEC80-35B7-4C9E-A8DA-C3E174B93551}"/>
              </a:ext>
            </a:extLst>
          </p:cNvPr>
          <p:cNvSpPr/>
          <p:nvPr/>
        </p:nvSpPr>
        <p:spPr>
          <a:xfrm>
            <a:off x="1043608" y="1664969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不再是工業時代單以經濟為導向，而是把環境與社會層面也一併納入思考決策中</a:t>
            </a:r>
            <a:endParaRPr lang="en-US" altLang="zh-TW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endParaRPr lang="en-US" altLang="zh-TW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zh-TW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例如：人權，氣候問題，生物發展</a:t>
            </a:r>
            <a:endParaRPr lang="zh-HK" altLang="en-US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A8ACDB6-48A2-4C51-BFD6-2178E914E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65" y="1388706"/>
            <a:ext cx="3230183" cy="32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7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1995427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zh-HK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Let’s take a tour …!!!</a:t>
            </a:r>
            <a:endParaRPr lang="ko-KR" altLang="en-US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930</Words>
  <Application>Microsoft Office PowerPoint</Application>
  <PresentationFormat>如螢幕大小 (16:9)</PresentationFormat>
  <Paragraphs>135</Paragraphs>
  <Slides>40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50" baseType="lpstr">
      <vt:lpstr>Arial Unicode MS</vt:lpstr>
      <vt:lpstr>Avenir Next Condensed</vt:lpstr>
      <vt:lpstr>Malgun Gothic</vt:lpstr>
      <vt:lpstr>Malgun Gothic</vt:lpstr>
      <vt:lpstr>黑体</vt:lpstr>
      <vt:lpstr>Arial</vt:lpstr>
      <vt:lpstr>Calibri</vt:lpstr>
      <vt:lpstr>Cover and End Slide Master</vt:lpstr>
      <vt:lpstr>Contents Slide Master</vt:lpstr>
      <vt:lpstr>Section Break Slide Master</vt:lpstr>
      <vt:lpstr>可持續發展目標(SDGs)</vt:lpstr>
      <vt:lpstr>PowerPoint 簡報</vt:lpstr>
      <vt:lpstr>PowerPoint 簡報</vt:lpstr>
      <vt:lpstr>從MDG到SDGs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Terra Ting</cp:lastModifiedBy>
  <cp:revision>110</cp:revision>
  <dcterms:created xsi:type="dcterms:W3CDTF">2016-12-01T00:32:25Z</dcterms:created>
  <dcterms:modified xsi:type="dcterms:W3CDTF">2020-08-03T03:12:21Z</dcterms:modified>
</cp:coreProperties>
</file>